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76" r:id="rId3"/>
    <p:sldId id="257" r:id="rId4"/>
    <p:sldId id="258" r:id="rId5"/>
    <p:sldId id="278" r:id="rId6"/>
    <p:sldId id="274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5" r:id="rId22"/>
    <p:sldId id="273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9" autoAdjust="0"/>
    <p:restoredTop sz="86397" autoAdjust="0"/>
  </p:normalViewPr>
  <p:slideViewPr>
    <p:cSldViewPr>
      <p:cViewPr varScale="1">
        <p:scale>
          <a:sx n="71" d="100"/>
          <a:sy n="71" d="100"/>
        </p:scale>
        <p:origin x="-183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12275-7C93-4C21-A73C-9E16633D7D69}" type="datetimeFigureOut">
              <a:rPr lang="en-US" smtClean="0"/>
              <a:t>7/3/2014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CC96D-723C-4BE9-816F-F84D842FBD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3376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692EA-4408-48D6-BE30-092F82269CF4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6419E3-109E-4012-8E79-B9319E9373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64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419E3-109E-4012-8E79-B9319E93730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944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419E3-109E-4012-8E79-B9319E93730D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8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Limited guardianship vs. Plenary Guardianship</a:t>
            </a:r>
          </a:p>
          <a:p>
            <a:r>
              <a:rPr lang="en-US" dirty="0" smtClean="0"/>
              <a:t>Guardianship</a:t>
            </a:r>
            <a:r>
              <a:rPr lang="en-US" baseline="0" dirty="0" smtClean="0"/>
              <a:t> of Person vs. Guardianship of Estate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419E3-109E-4012-8E79-B9319E93730D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187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419E3-109E-4012-8E79-B9319E93730D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938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419E3-109E-4012-8E79-B9319E93730D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3615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419E3-109E-4012-8E79-B9319E93730D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1739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419E3-109E-4012-8E79-B9319E93730D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2653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6996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454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557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778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49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154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321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433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23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765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9755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67795-DF03-40F9-9B82-5873D9FD5828}" type="datetimeFigureOut">
              <a:rPr lang="en-US" smtClean="0"/>
              <a:t>7/3/2014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914E2-6A00-4842-90AB-D228104DB9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708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url?sa=i&amp;rct=j&amp;q=&amp;esrc=s&amp;frm=1&amp;source=images&amp;cd=&amp;cad=rja&amp;uact=8&amp;docid=muPs7V_0KsoCMM&amp;tbnid=pWrF-eM-GMSaaM:&amp;ved=0CAUQjRw&amp;url=http://depositphotos.com/10100562/stock-illustration-Cartoon-thief-with-a-flash-light.html&amp;ei=XxSSU_nxA9iC8gXJsIHYAQ&amp;bvm=bv.68445247,d.dGc&amp;psig=AFQjCNFPEb8pxLjnAVacw34Wj2tqO_mCcg&amp;ust=140216875465434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310132">
            <a:off x="880506" y="1841493"/>
            <a:ext cx="5782789" cy="1248597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latin typeface="Lucida Bright" panose="02040602050505020304" pitchFamily="18" charset="0"/>
                <a:ea typeface="Apex New Bold" pitchFamily="50" charset="0"/>
              </a:rPr>
              <a:t>Guardianship</a:t>
            </a:r>
            <a:endParaRPr lang="en-US" sz="4800" b="1" dirty="0">
              <a:latin typeface="Lucida Bright" panose="02040602050505020304" pitchFamily="18" charset="0"/>
              <a:ea typeface="Apex New Bold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1600200" y="3962400"/>
            <a:ext cx="5715000" cy="2100262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“The Court has the power to place total control of a person’s affairs in the hands of another. This great power creates the opportunity for great abuse.” </a:t>
            </a:r>
          </a:p>
          <a:p>
            <a:r>
              <a:rPr lang="en-US" sz="2400" i="1" dirty="0" smtClean="0"/>
              <a:t>In re Hyman </a:t>
            </a:r>
            <a:r>
              <a:rPr lang="en-US" sz="2400" dirty="0" smtClean="0"/>
              <a:t>811 A.2d 605,608 (Pa. Super. Ct. 2002)</a:t>
            </a:r>
            <a:endParaRPr lang="en-US" sz="2400" dirty="0"/>
          </a:p>
        </p:txBody>
      </p:sp>
      <p:pic>
        <p:nvPicPr>
          <p:cNvPr id="10" name="Picture 2" descr="http://static8.depositphotos.com/1292351/1010/v/950/depositphotos_10100562-Cartoon-thief-with-a-flash-ligh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81000"/>
            <a:ext cx="209549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:\Marketing-Horan\SOGT_rgb_logo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0218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1676400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Michael B. Dubin, Esquire</a:t>
            </a:r>
          </a:p>
          <a:p>
            <a:r>
              <a:rPr lang="en-US" dirty="0" smtClean="0"/>
              <a:t>Jules S. Henshell, Esquire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126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357313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Guardianship in Pennsylvania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057400"/>
            <a:ext cx="8229600" cy="4602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Pennsylvania’s guardianship statute, </a:t>
            </a:r>
            <a:r>
              <a:rPr lang="fr-FR" dirty="0" smtClean="0"/>
              <a:t>20 </a:t>
            </a:r>
            <a:r>
              <a:rPr lang="fr-FR" dirty="0"/>
              <a:t>Pa. </a:t>
            </a:r>
            <a:r>
              <a:rPr lang="fr-FR" dirty="0" err="1" smtClean="0"/>
              <a:t>C.S.A</a:t>
            </a:r>
            <a:r>
              <a:rPr lang="fr-FR" dirty="0" smtClean="0"/>
              <a:t>. </a:t>
            </a:r>
            <a:r>
              <a:rPr lang="en-US" dirty="0"/>
              <a:t>§</a:t>
            </a:r>
            <a:r>
              <a:rPr lang="fr-FR" dirty="0" smtClean="0"/>
              <a:t>5501</a:t>
            </a:r>
            <a:r>
              <a:rPr lang="fr-FR" dirty="0"/>
              <a:t>, </a:t>
            </a:r>
            <a:r>
              <a:rPr lang="fr-FR" u="sng" dirty="0"/>
              <a:t>et</a:t>
            </a:r>
            <a:r>
              <a:rPr lang="fr-FR" dirty="0"/>
              <a:t> </a:t>
            </a:r>
            <a:r>
              <a:rPr lang="fr-FR" u="sng" dirty="0" err="1"/>
              <a:t>seq</a:t>
            </a:r>
            <a:r>
              <a:rPr lang="fr-FR" dirty="0"/>
              <a:t>. </a:t>
            </a:r>
            <a:r>
              <a:rPr lang="en-US" dirty="0" smtClean="0"/>
              <a:t>was designed to protect the interests of persons with limited capacity to care for themselves or their property while affording such persons,</a:t>
            </a:r>
            <a:r>
              <a:rPr lang="en-US" dirty="0"/>
              <a:t> consistent with their </a:t>
            </a:r>
            <a:r>
              <a:rPr lang="en-US" dirty="0" smtClean="0"/>
              <a:t>abilities,  the right to participate in the decisions that affect them.</a:t>
            </a:r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93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General Rule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Adults over the age of 18, have the right to make decisions for themselves unless: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after a legal proceeding, a judge has</a:t>
            </a:r>
          </a:p>
          <a:p>
            <a:r>
              <a:rPr lang="en-US" dirty="0"/>
              <a:t>f</a:t>
            </a:r>
            <a:r>
              <a:rPr lang="en-US" dirty="0" smtClean="0"/>
              <a:t>ound the individual to be “incapacitated” and</a:t>
            </a:r>
          </a:p>
          <a:p>
            <a:r>
              <a:rPr lang="en-US" dirty="0" smtClean="0"/>
              <a:t>has appointed a legal guardian.</a:t>
            </a:r>
          </a:p>
        </p:txBody>
      </p:sp>
      <p:pic>
        <p:nvPicPr>
          <p:cNvPr id="6" name="Picture 2" descr="P:\Marketing-Horan\SOGT_rgb_logo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0218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666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92956"/>
            <a:ext cx="8229600" cy="1645444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What does “Incapacitated” mean?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199"/>
            <a:ext cx="8229600" cy="4876801"/>
          </a:xfrm>
        </p:spPr>
        <p:txBody>
          <a:bodyPr/>
          <a:lstStyle/>
          <a:p>
            <a:r>
              <a:rPr lang="en-US" dirty="0" smtClean="0"/>
              <a:t>An incapacitated person is an adult whose ability to receive and evaluate information effectively and communicate decisions in any way is impaired to such a significant extent that s/he is </a:t>
            </a:r>
            <a:r>
              <a:rPr lang="en-US" i="1" dirty="0" smtClean="0"/>
              <a:t>partially</a:t>
            </a:r>
            <a:r>
              <a:rPr lang="en-US" dirty="0" smtClean="0"/>
              <a:t> or </a:t>
            </a:r>
            <a:r>
              <a:rPr lang="en-US" i="1" dirty="0" smtClean="0"/>
              <a:t>totally</a:t>
            </a:r>
            <a:r>
              <a:rPr lang="en-US" dirty="0" smtClean="0"/>
              <a:t> unable to manage her/his financial resources or to meet the essential requirements for her/his physical health and safety.</a:t>
            </a:r>
          </a:p>
          <a:p>
            <a:pPr marL="0" indent="0">
              <a:buNone/>
            </a:pPr>
            <a:r>
              <a:rPr lang="en-US" sz="2400" dirty="0" smtClean="0"/>
              <a:t>20 Pa. C.S.A. Section 5501</a:t>
            </a:r>
            <a:endParaRPr lang="en-US" sz="2400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58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5400" y="1828800"/>
            <a:ext cx="640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/>
              <a:t>Pennsylvania’s guardianship </a:t>
            </a:r>
            <a:r>
              <a:rPr lang="en-US" sz="4000" dirty="0"/>
              <a:t>law </a:t>
            </a:r>
            <a:r>
              <a:rPr lang="en-US" sz="4000" dirty="0" smtClean="0"/>
              <a:t>is predicated upon </a:t>
            </a:r>
            <a:r>
              <a:rPr lang="en-US" sz="4000" dirty="0"/>
              <a:t>the concept of meeting the needs of the incapacitated person by use of</a:t>
            </a:r>
            <a:r>
              <a:rPr lang="en-US" sz="4000" b="1" i="1" dirty="0"/>
              <a:t> the least restrictive alternative.</a:t>
            </a:r>
          </a:p>
        </p:txBody>
      </p:sp>
      <p:pic>
        <p:nvPicPr>
          <p:cNvPr id="3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0218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115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914400"/>
            <a:ext cx="7772400" cy="1317625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What are Alternatives to Guardianship?</a:t>
            </a:r>
            <a:endParaRPr lang="en-US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286000"/>
            <a:ext cx="6629400" cy="3810000"/>
          </a:xfrm>
        </p:spPr>
        <p:txBody>
          <a:bodyPr>
            <a:normAutofit fontScale="77500" lnSpcReduction="2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Informal use of family members  and friends (i.e.. Social Security rep payee, “next of kin” to make medical decisions)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</a:rPr>
              <a:t>	See, 20 Pa. Cons. Stat § 5461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Advance planning (i.e.. POA, estate planning documents)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Express statutory authority for directors of MH/MR residential facilities (as limited by the MH/MR Act and Drug &amp; Alcohol statutes</a:t>
            </a:r>
            <a:r>
              <a:rPr lang="en-US" dirty="0">
                <a:solidFill>
                  <a:schemeClr val="tx1"/>
                </a:solidFill>
              </a:rPr>
              <a:t>.) </a:t>
            </a:r>
            <a:r>
              <a:rPr lang="en-US" dirty="0" smtClean="0">
                <a:solidFill>
                  <a:schemeClr val="tx1"/>
                </a:solidFill>
              </a:rPr>
              <a:t>		See, 50 </a:t>
            </a:r>
            <a:r>
              <a:rPr lang="en-US" dirty="0">
                <a:solidFill>
                  <a:schemeClr val="tx1"/>
                </a:solidFill>
              </a:rPr>
              <a:t>P</a:t>
            </a:r>
            <a:r>
              <a:rPr lang="en-US" dirty="0" smtClean="0">
                <a:solidFill>
                  <a:schemeClr val="tx1"/>
                </a:solidFill>
              </a:rPr>
              <a:t>a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smtClean="0">
                <a:solidFill>
                  <a:schemeClr val="tx1"/>
                </a:solidFill>
              </a:rPr>
              <a:t>Cons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smtClean="0">
                <a:solidFill>
                  <a:schemeClr val="tx1"/>
                </a:solidFill>
              </a:rPr>
              <a:t>Stat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smtClean="0">
                <a:solidFill>
                  <a:schemeClr val="tx1"/>
                </a:solidFill>
              </a:rPr>
              <a:t>Ann</a:t>
            </a:r>
            <a:r>
              <a:rPr lang="en-US" dirty="0">
                <a:solidFill>
                  <a:schemeClr val="tx1"/>
                </a:solidFill>
              </a:rPr>
              <a:t>. § 4417 (c)</a:t>
            </a:r>
            <a:endParaRPr lang="en-US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447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73" y="990600"/>
            <a:ext cx="8229600" cy="1295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When alternatives do not exist, who can be appointed a guardian?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537364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Any qualified individual, corporate fiduciary, non-profit corporation, or county agency.</a:t>
            </a:r>
          </a:p>
          <a:p>
            <a:r>
              <a:rPr lang="en-US" dirty="0" smtClean="0"/>
              <a:t>If no other person is willing, a guardianship support agency may be appointed.</a:t>
            </a:r>
          </a:p>
          <a:p>
            <a:r>
              <a:rPr lang="en-US" dirty="0" smtClean="0"/>
              <a:t>Courts may give preference to a person suggested by the incapacitated person.</a:t>
            </a:r>
          </a:p>
          <a:p>
            <a:r>
              <a:rPr lang="en-US" dirty="0" smtClean="0"/>
              <a:t>Proposed guardian must have no interests that conflict with the incapacitated person unless no alternative exists.</a:t>
            </a:r>
          </a:p>
          <a:p>
            <a:r>
              <a:rPr lang="en-US" dirty="0" smtClean="0"/>
              <a:t>Unless no alternative exists, residential service providers (and their employees) may not be appointed.</a:t>
            </a:r>
            <a:endParaRPr lang="en-US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5592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567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1371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What is the process for getting a guardian appointed?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438400"/>
            <a:ext cx="8229600" cy="4419600"/>
          </a:xfrm>
        </p:spPr>
        <p:txBody>
          <a:bodyPr/>
          <a:lstStyle/>
          <a:p>
            <a:r>
              <a:rPr lang="en-US" dirty="0" smtClean="0"/>
              <a:t>An interested person must petition the Orphan’s Court.</a:t>
            </a:r>
          </a:p>
          <a:p>
            <a:r>
              <a:rPr lang="en-US" dirty="0" smtClean="0"/>
              <a:t>Petitioner must ‘serve’ the incapacitated person 20 days in advance of hearing with a copy of the petition.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18" y="1524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686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Notice required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Date, time and place of hearing</a:t>
            </a:r>
          </a:p>
          <a:p>
            <a:r>
              <a:rPr lang="en-US" dirty="0" smtClean="0"/>
              <a:t>Purpose of the proceeding and potential for loss of rights</a:t>
            </a:r>
          </a:p>
          <a:p>
            <a:r>
              <a:rPr lang="en-US" dirty="0" smtClean="0"/>
              <a:t>Right to request appointment of counsel if appropriate</a:t>
            </a:r>
          </a:p>
          <a:p>
            <a:r>
              <a:rPr lang="en-US" dirty="0" smtClean="0"/>
              <a:t>Notice to interested persons, such as family members </a:t>
            </a:r>
            <a:endParaRPr lang="en-US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0218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6457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27" y="1219200"/>
            <a:ext cx="8229600" cy="1412731"/>
          </a:xfrm>
        </p:spPr>
        <p:txBody>
          <a:bodyPr/>
          <a:lstStyle/>
          <a:p>
            <a:r>
              <a:rPr lang="en-US" b="1" dirty="0" smtClean="0"/>
              <a:t>Who can be the petitioner?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830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Any interested person may be the person seeking to be guardian or propose another willing party to be appointed.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Who pays for the cost of petitioning?</a:t>
            </a:r>
          </a:p>
          <a:p>
            <a:pPr marL="0" indent="0">
              <a:buNone/>
            </a:pPr>
            <a:r>
              <a:rPr lang="en-US" dirty="0" smtClean="0"/>
              <a:t>Estate/Petitioner</a:t>
            </a:r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452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418" y="1143000"/>
            <a:ext cx="8229600" cy="1295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What must the Petition for Appointment of Guardian </a:t>
            </a:r>
            <a:r>
              <a:rPr lang="en-US" sz="4000" b="1" dirty="0" smtClean="0"/>
              <a:t>include</a:t>
            </a:r>
            <a:r>
              <a:rPr lang="en-US" b="1" dirty="0" smtClean="0"/>
              <a:t>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144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Name, age, residence and address of the </a:t>
            </a:r>
            <a:r>
              <a:rPr lang="en-US" dirty="0"/>
              <a:t>a</a:t>
            </a:r>
            <a:r>
              <a:rPr lang="en-US" dirty="0" smtClean="0"/>
              <a:t>lleged </a:t>
            </a:r>
            <a:r>
              <a:rPr lang="en-US" dirty="0"/>
              <a:t>i</a:t>
            </a:r>
            <a:r>
              <a:rPr lang="en-US" dirty="0" smtClean="0"/>
              <a:t>ncapacitated person.</a:t>
            </a:r>
          </a:p>
          <a:p>
            <a:r>
              <a:rPr lang="en-US" dirty="0" smtClean="0"/>
              <a:t>Names and address of the </a:t>
            </a:r>
            <a:r>
              <a:rPr lang="en-US" dirty="0"/>
              <a:t>alleged incapacitated person’s </a:t>
            </a:r>
            <a:r>
              <a:rPr lang="en-US" dirty="0" smtClean="0"/>
              <a:t>spouse, parents and adult heirs;</a:t>
            </a:r>
          </a:p>
          <a:p>
            <a:r>
              <a:rPr lang="en-US" dirty="0" smtClean="0"/>
              <a:t>The name and address of the person or facility providing residential services to the </a:t>
            </a:r>
            <a:r>
              <a:rPr lang="en-US" dirty="0"/>
              <a:t>alleged incapacitated person;</a:t>
            </a:r>
            <a:endParaRPr lang="en-US" dirty="0" smtClean="0"/>
          </a:p>
          <a:p>
            <a:r>
              <a:rPr lang="en-US" dirty="0" smtClean="0"/>
              <a:t>The names and addresses of other persons or entities that provide services to </a:t>
            </a:r>
            <a:r>
              <a:rPr lang="en-US" dirty="0"/>
              <a:t>the alleged incapacitated person;</a:t>
            </a:r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26" y="1524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151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13716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Content of the Petition (continued)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6021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Name of the person proposed as guardian;</a:t>
            </a:r>
          </a:p>
          <a:p>
            <a:r>
              <a:rPr lang="en-US" dirty="0" smtClean="0"/>
              <a:t>Statement that the proposed guardian has no interest adverse to the </a:t>
            </a:r>
            <a:r>
              <a:rPr lang="en-US" dirty="0"/>
              <a:t>alleged incapacitated person;</a:t>
            </a:r>
            <a:endParaRPr lang="en-US" dirty="0" smtClean="0"/>
          </a:p>
          <a:p>
            <a:r>
              <a:rPr lang="en-US" dirty="0" smtClean="0"/>
              <a:t>Qualifications of the proposed guardian;</a:t>
            </a:r>
          </a:p>
          <a:p>
            <a:r>
              <a:rPr lang="en-US" dirty="0" smtClean="0"/>
              <a:t>The reasons why guardianship is needed;</a:t>
            </a:r>
          </a:p>
          <a:p>
            <a:r>
              <a:rPr lang="en-US" dirty="0" smtClean="0"/>
              <a:t>Description of the functional limitations and physical or medical condition of the </a:t>
            </a:r>
            <a:r>
              <a:rPr lang="en-US" dirty="0"/>
              <a:t>alleged incapacitated person</a:t>
            </a:r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2286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402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Steps taken to find a less restrictive alternative to guardianship; and </a:t>
            </a:r>
          </a:p>
          <a:p>
            <a:r>
              <a:rPr lang="en-US" dirty="0" smtClean="0"/>
              <a:t>The specific areas of incapacity over which the petitioner seeks the guardian to be assigned powers (Person v. Estate). </a:t>
            </a:r>
          </a:p>
          <a:p>
            <a:r>
              <a:rPr lang="en-US" dirty="0" smtClean="0"/>
              <a:t>If appointment of a guardian of the estate is sought, the gross value of the respondent’s estate and net income from all sources.</a:t>
            </a:r>
          </a:p>
          <a:p>
            <a:pPr marL="0" indent="0">
              <a:buNone/>
            </a:pPr>
            <a:r>
              <a:rPr lang="en-US" sz="2400" dirty="0" smtClean="0"/>
              <a:t>20 </a:t>
            </a:r>
            <a:r>
              <a:rPr lang="en-US" sz="2400" dirty="0" err="1" smtClean="0"/>
              <a:t>Pa.C.S.A</a:t>
            </a:r>
            <a:r>
              <a:rPr lang="en-US" sz="2400" dirty="0" smtClean="0"/>
              <a:t>. 5511(e)</a:t>
            </a:r>
            <a:endParaRPr lang="en-US" sz="2400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5592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072" y="838200"/>
            <a:ext cx="8229600" cy="1143000"/>
          </a:xfrm>
        </p:spPr>
        <p:txBody>
          <a:bodyPr/>
          <a:lstStyle/>
          <a:p>
            <a:r>
              <a:rPr lang="en-US" b="1" dirty="0"/>
              <a:t>Content of the Petition</a:t>
            </a:r>
          </a:p>
        </p:txBody>
      </p:sp>
    </p:spTree>
    <p:extLst>
      <p:ext uri="{BB962C8B-B14F-4D97-AF65-F5344CB8AC3E}">
        <p14:creationId xmlns:p14="http://schemas.microsoft.com/office/powerpoint/2010/main" val="2122117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73" y="15582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Must the incapacitated person attend the hearing?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4525963"/>
          </a:xfrm>
        </p:spPr>
        <p:txBody>
          <a:bodyPr/>
          <a:lstStyle/>
          <a:p>
            <a:r>
              <a:rPr lang="en-US" dirty="0" smtClean="0"/>
              <a:t>Yes*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*</a:t>
            </a:r>
            <a:r>
              <a:rPr lang="en-US" dirty="0" smtClean="0"/>
              <a:t>Unless a physician/psychologist attests that the person would be harmed by being present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0218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235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447800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Does the respondent have a right to counsel?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4525963"/>
          </a:xfrm>
        </p:spPr>
        <p:txBody>
          <a:bodyPr/>
          <a:lstStyle/>
          <a:p>
            <a:r>
              <a:rPr lang="en-US" dirty="0" smtClean="0"/>
              <a:t>Courts may appoint counsel</a:t>
            </a:r>
          </a:p>
          <a:p>
            <a:r>
              <a:rPr lang="en-US" dirty="0" smtClean="0"/>
              <a:t>Residents of certain facilities must have counsel appointed for them (state MH/MR facilities)</a:t>
            </a:r>
          </a:p>
          <a:p>
            <a:endParaRPr lang="en-US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7043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82" y="11430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What does a court consider?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906963"/>
          </a:xfrm>
        </p:spPr>
        <p:txBody>
          <a:bodyPr/>
          <a:lstStyle/>
          <a:p>
            <a:r>
              <a:rPr lang="en-US" dirty="0" smtClean="0"/>
              <a:t>A petitioner must prove by clear and convincing evidence that the </a:t>
            </a:r>
            <a:r>
              <a:rPr lang="en-US" dirty="0"/>
              <a:t>alleged incapacitated person is </a:t>
            </a:r>
            <a:r>
              <a:rPr lang="en-US" dirty="0" smtClean="0"/>
              <a:t>incapacitated.</a:t>
            </a:r>
          </a:p>
          <a:p>
            <a:r>
              <a:rPr lang="en-US" dirty="0" smtClean="0"/>
              <a:t>The court must consider the nature of the </a:t>
            </a:r>
            <a:r>
              <a:rPr lang="en-US" dirty="0"/>
              <a:t>alleged incapacitated person’s </a:t>
            </a:r>
            <a:r>
              <a:rPr lang="en-US" dirty="0" smtClean="0"/>
              <a:t>disability and the extent of the person’s capacity “to make or communicate decisions”</a:t>
            </a:r>
            <a:endParaRPr lang="en-US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759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1" dirty="0" smtClean="0"/>
              <a:t>“incapacity”</a:t>
            </a:r>
            <a:endParaRPr lang="en-US" sz="36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To prove incapacity, the petitioner must present medical evidence via Written Deposition pursuant to 20 PA </a:t>
            </a:r>
            <a:r>
              <a:rPr lang="en-US" dirty="0" err="1" smtClean="0"/>
              <a:t>C.S.A</a:t>
            </a:r>
            <a:r>
              <a:rPr lang="en-US" dirty="0" smtClean="0"/>
              <a:t>. </a:t>
            </a:r>
            <a:r>
              <a:rPr lang="en-US" dirty="0"/>
              <a:t>§ </a:t>
            </a:r>
            <a:r>
              <a:rPr lang="en-US" dirty="0" smtClean="0"/>
              <a:t>5518  from a person qualified by training and experience in evaluating individuals with the alleged incapacities that establishes:</a:t>
            </a:r>
          </a:p>
          <a:p>
            <a:pPr lvl="2"/>
            <a:r>
              <a:rPr lang="en-US" dirty="0" smtClean="0"/>
              <a:t>Nature and extent of the incapacities and disabilities;</a:t>
            </a:r>
          </a:p>
          <a:p>
            <a:pPr lvl="2"/>
            <a:r>
              <a:rPr lang="en-US" dirty="0" smtClean="0"/>
              <a:t>The </a:t>
            </a:r>
            <a:r>
              <a:rPr lang="en-US" dirty="0"/>
              <a:t>alleged incapacitated </a:t>
            </a:r>
            <a:r>
              <a:rPr lang="en-US" dirty="0" smtClean="0"/>
              <a:t>person’s mental, emotional, and physical condition;</a:t>
            </a:r>
          </a:p>
          <a:p>
            <a:pPr lvl="2"/>
            <a:r>
              <a:rPr lang="en-US" dirty="0" smtClean="0"/>
              <a:t>The </a:t>
            </a:r>
            <a:r>
              <a:rPr lang="en-US" dirty="0"/>
              <a:t>alleged incapacitated person’s </a:t>
            </a:r>
            <a:r>
              <a:rPr lang="en-US" dirty="0" smtClean="0"/>
              <a:t>adaptive behavior; and the </a:t>
            </a:r>
            <a:r>
              <a:rPr lang="en-US" dirty="0"/>
              <a:t>alleged incapacitated person’s </a:t>
            </a:r>
            <a:r>
              <a:rPr lang="en-US" dirty="0" smtClean="0"/>
              <a:t>skills.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0218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3368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Additional evidence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Services utilized to meet the essential requirements for the </a:t>
            </a:r>
            <a:r>
              <a:rPr lang="en-US" dirty="0"/>
              <a:t>alleged incapacitated </a:t>
            </a:r>
            <a:r>
              <a:rPr lang="en-US" dirty="0" smtClean="0"/>
              <a:t>person’s physical health and safety;</a:t>
            </a:r>
          </a:p>
          <a:p>
            <a:r>
              <a:rPr lang="en-US" dirty="0" smtClean="0"/>
              <a:t>Services being utilized to manage the </a:t>
            </a:r>
            <a:r>
              <a:rPr lang="en-US" dirty="0"/>
              <a:t>alleged incapacitated person’s </a:t>
            </a:r>
            <a:r>
              <a:rPr lang="en-US" dirty="0" smtClean="0"/>
              <a:t>financial resources;</a:t>
            </a:r>
          </a:p>
          <a:p>
            <a:r>
              <a:rPr lang="en-US" dirty="0" smtClean="0"/>
              <a:t>Services being utilized to develop or regain the alleged </a:t>
            </a:r>
            <a:r>
              <a:rPr lang="en-US" dirty="0"/>
              <a:t>incapacitated person’s </a:t>
            </a:r>
            <a:r>
              <a:rPr lang="en-US" dirty="0" smtClean="0"/>
              <a:t>abilities;</a:t>
            </a:r>
          </a:p>
          <a:p>
            <a:r>
              <a:rPr lang="en-US" dirty="0" smtClean="0"/>
              <a:t>The types of assistance required by the </a:t>
            </a:r>
            <a:r>
              <a:rPr lang="en-US" dirty="0"/>
              <a:t>alleged incapacitated person</a:t>
            </a:r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4" y="3810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0969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Why </a:t>
            </a:r>
            <a:r>
              <a:rPr lang="en-US" b="1" i="1" dirty="0" smtClean="0"/>
              <a:t>no less restrictive alternative </a:t>
            </a:r>
            <a:r>
              <a:rPr lang="en-US" dirty="0" smtClean="0"/>
              <a:t>would be appropriate; and </a:t>
            </a:r>
          </a:p>
          <a:p>
            <a:r>
              <a:rPr lang="en-US" dirty="0" smtClean="0"/>
              <a:t>The probability that the extent of the person’s incapacities may significantly lessen or change.</a:t>
            </a:r>
          </a:p>
          <a:p>
            <a:pPr marL="0" indent="0">
              <a:buNone/>
            </a:pPr>
            <a:r>
              <a:rPr lang="en-US" dirty="0" smtClean="0"/>
              <a:t>Court’s must make specific findings about the need for guardianship in light of existing alternatives such as availability of family, friends or other supports to assist the individual in making decisions.</a:t>
            </a:r>
            <a:endParaRPr lang="en-US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83" y="762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90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/>
              <a:t>Additional evidence </a:t>
            </a:r>
            <a:r>
              <a:rPr lang="en-US" sz="3600" b="1" dirty="0" smtClean="0"/>
              <a:t>(cont’d)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032654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Guardianship of Estate </a:t>
            </a:r>
            <a:r>
              <a:rPr lang="en-US" b="1" i="1" dirty="0"/>
              <a:t>vs. </a:t>
            </a:r>
            <a:r>
              <a:rPr lang="en-US" b="1" i="1" dirty="0" smtClean="0"/>
              <a:t>Guardianship of Person or Both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Limited vs. Plenary</a:t>
            </a:r>
            <a:endParaRPr lang="en-US" b="1" i="1" dirty="0"/>
          </a:p>
          <a:p>
            <a:r>
              <a:rPr lang="en-US" dirty="0" smtClean="0"/>
              <a:t>Court’s prefer limited guardianship tailored to meet the specific need arising from limited capacity</a:t>
            </a:r>
          </a:p>
          <a:p>
            <a:r>
              <a:rPr lang="en-US" dirty="0" smtClean="0"/>
              <a:t>Plenary guardianship of person or estate is appropriate only upon specific finding that the person is totally incapacitated and in need of plenary guardianship.</a:t>
            </a:r>
          </a:p>
          <a:p>
            <a:r>
              <a:rPr lang="en-US" dirty="0" smtClean="0"/>
              <a:t>Court approval required to spend any principal </a:t>
            </a:r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96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/>
              <a:t>Scope of guardianship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119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272" y="990600"/>
            <a:ext cx="8229600" cy="1066800"/>
          </a:xfrm>
        </p:spPr>
        <p:txBody>
          <a:bodyPr/>
          <a:lstStyle/>
          <a:p>
            <a:r>
              <a:rPr lang="en-US" b="1" dirty="0" smtClean="0"/>
              <a:t>Guardian Reports to the Court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9490" y="1905000"/>
            <a:ext cx="4038600" cy="4953000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3800" dirty="0" smtClean="0"/>
              <a:t>* Report must be filed within 90 days of being appointed guardian and annually thereafter. </a:t>
            </a:r>
          </a:p>
          <a:p>
            <a:pPr marL="0" indent="0">
              <a:buNone/>
            </a:pP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Annual Report of Guardian of the Person including:</a:t>
            </a:r>
          </a:p>
          <a:p>
            <a:r>
              <a:rPr lang="en-US" sz="3800" dirty="0" smtClean="0"/>
              <a:t>Current address and type of placement  of the incapacitated person</a:t>
            </a:r>
          </a:p>
          <a:p>
            <a:r>
              <a:rPr lang="en-US" sz="3800" dirty="0" smtClean="0"/>
              <a:t>Any major medical or mental problems;</a:t>
            </a:r>
          </a:p>
          <a:p>
            <a:r>
              <a:rPr lang="en-US" sz="3800" dirty="0" smtClean="0"/>
              <a:t>Description of the living arrangements and the social, medical, psychological or other support services received by the person;</a:t>
            </a:r>
          </a:p>
          <a:p>
            <a:r>
              <a:rPr lang="en-US" sz="3800" dirty="0" smtClean="0"/>
              <a:t>Opinion of the guardian concerning need for continued guardianship and reasons 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2895600"/>
            <a:ext cx="4038600" cy="37639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3800" dirty="0" smtClean="0"/>
              <a:t>Annual Report of the Guardian of the Estate including:</a:t>
            </a:r>
          </a:p>
          <a:p>
            <a:r>
              <a:rPr lang="en-US" sz="3800" dirty="0" smtClean="0"/>
              <a:t>The incapacitated person’s current principal and how invested;</a:t>
            </a:r>
          </a:p>
          <a:p>
            <a:r>
              <a:rPr lang="en-US" sz="3800" dirty="0" smtClean="0"/>
              <a:t>The person’s current income’</a:t>
            </a:r>
          </a:p>
          <a:p>
            <a:r>
              <a:rPr lang="en-US" sz="3800" dirty="0" smtClean="0"/>
              <a:t>Identification of expenditures of principal and income since the prior report;</a:t>
            </a:r>
          </a:p>
          <a:p>
            <a:r>
              <a:rPr lang="en-US" sz="3800" dirty="0" smtClean="0"/>
              <a:t>The needs of the person for which the guardian has provided since the last report</a:t>
            </a:r>
          </a:p>
          <a:p>
            <a:endParaRPr lang="en-US" sz="3800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90" y="152400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6443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63348"/>
            <a:ext cx="8610600" cy="1046451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What are the powers of a limited guardian?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2973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000" dirty="0" smtClean="0"/>
              <a:t>If the court appoints a limited guardian, it must identify the powers of the guardian consistent with the </a:t>
            </a:r>
            <a:r>
              <a:rPr lang="en-US" sz="3000" dirty="0"/>
              <a:t>alleged incapacitated </a:t>
            </a:r>
            <a:r>
              <a:rPr lang="en-US" sz="3000" dirty="0" smtClean="0"/>
              <a:t>person’s limitations. </a:t>
            </a:r>
          </a:p>
          <a:p>
            <a:pPr marL="0" indent="0">
              <a:buNone/>
            </a:pPr>
            <a:r>
              <a:rPr lang="en-US" sz="2400" dirty="0" smtClean="0"/>
              <a:t>20 Pa </a:t>
            </a:r>
            <a:r>
              <a:rPr lang="en-US" sz="2400" dirty="0" err="1" smtClean="0"/>
              <a:t>C.S.A</a:t>
            </a:r>
            <a:r>
              <a:rPr lang="en-US" sz="2400"/>
              <a:t>. </a:t>
            </a:r>
            <a:r>
              <a:rPr lang="en-US" sz="2400" smtClean="0"/>
              <a:t>§ </a:t>
            </a:r>
            <a:r>
              <a:rPr lang="en-US" sz="2400" dirty="0" smtClean="0"/>
              <a:t>5512.1(d)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smtClean="0"/>
              <a:t>The partially incapacitated person retains all legal rights other than those vested in the guardian under the court’s order.</a:t>
            </a:r>
          </a:p>
          <a:p>
            <a:r>
              <a:rPr lang="en-US" sz="2400" dirty="0" smtClean="0"/>
              <a:t>The powers of a limited guardian may include:</a:t>
            </a:r>
          </a:p>
          <a:p>
            <a:pPr lvl="1"/>
            <a:r>
              <a:rPr lang="en-US" sz="2000" dirty="0" smtClean="0"/>
              <a:t>Providing for care, maintenance and custody of the person;</a:t>
            </a:r>
          </a:p>
          <a:p>
            <a:pPr lvl="1"/>
            <a:r>
              <a:rPr lang="en-US" sz="2000" dirty="0" smtClean="0"/>
              <a:t>Designating place of residence;</a:t>
            </a:r>
          </a:p>
          <a:p>
            <a:pPr lvl="1"/>
            <a:r>
              <a:rPr lang="en-US" sz="2000" dirty="0" smtClean="0"/>
              <a:t>Providing the required “consents” or approvals on behalf of the person</a:t>
            </a:r>
          </a:p>
          <a:p>
            <a:pPr lvl="1"/>
            <a:r>
              <a:rPr lang="en-US" sz="2000" dirty="0" smtClean="0"/>
              <a:t>If appointing a limited guardian of the estate,  the court must specify the portion of the assets to be controlled by the guardian.</a:t>
            </a:r>
            <a:endParaRPr lang="en-US" sz="2000" dirty="0"/>
          </a:p>
        </p:txBody>
      </p:sp>
      <p:pic>
        <p:nvPicPr>
          <p:cNvPr id="4" name="Picture 2" descr="P:\Marketing-Horan\SOGT_rgb_logo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34636"/>
            <a:ext cx="2185987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210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</TotalTime>
  <Words>1309</Words>
  <Application>Microsoft Office PowerPoint</Application>
  <PresentationFormat>On-screen Show (4:3)</PresentationFormat>
  <Paragraphs>120</Paragraphs>
  <Slides>22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Guardianship</vt:lpstr>
      <vt:lpstr>Guardianship in Pennsylvania</vt:lpstr>
      <vt:lpstr>  General Rule  </vt:lpstr>
      <vt:lpstr>What does “Incapacitated” mean?</vt:lpstr>
      <vt:lpstr>PowerPoint Presentation</vt:lpstr>
      <vt:lpstr>What are Alternatives to Guardianship?</vt:lpstr>
      <vt:lpstr>When alternatives do not exist, who can be appointed a guardian?</vt:lpstr>
      <vt:lpstr>What is the process for getting a guardian appointed?</vt:lpstr>
      <vt:lpstr>Notice required</vt:lpstr>
      <vt:lpstr>Who can be the petitioner?</vt:lpstr>
      <vt:lpstr>What must the Petition for Appointment of Guardian include?</vt:lpstr>
      <vt:lpstr>Content of the Petition (continued)</vt:lpstr>
      <vt:lpstr>Content of the Petition</vt:lpstr>
      <vt:lpstr>Must the incapacitated person attend the hearing?</vt:lpstr>
      <vt:lpstr>Does the respondent have a right to counsel?</vt:lpstr>
      <vt:lpstr>What does a court consider?</vt:lpstr>
      <vt:lpstr>“incapacity”</vt:lpstr>
      <vt:lpstr>Additional evidence </vt:lpstr>
      <vt:lpstr>Additional evidence (cont’d)</vt:lpstr>
      <vt:lpstr>Scope of guardianship </vt:lpstr>
      <vt:lpstr>Guardian Reports to the Court</vt:lpstr>
      <vt:lpstr>What are the powers of a limited guardian?</vt:lpstr>
    </vt:vector>
  </TitlesOfParts>
  <Company>Mindshift Technologies,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Guardianship</dc:title>
  <dc:creator>Jules Henshell</dc:creator>
  <cp:lastModifiedBy>Michelle Horan</cp:lastModifiedBy>
  <cp:revision>63</cp:revision>
  <cp:lastPrinted>2014-06-16T18:12:29Z</cp:lastPrinted>
  <dcterms:created xsi:type="dcterms:W3CDTF">2014-06-06T19:07:01Z</dcterms:created>
  <dcterms:modified xsi:type="dcterms:W3CDTF">2014-07-03T15:50:53Z</dcterms:modified>
</cp:coreProperties>
</file>